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0"/>
  </p:notesMasterIdLst>
  <p:handoutMasterIdLst>
    <p:handoutMasterId r:id="rId6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452" autoAdjust="0"/>
  </p:normalViewPr>
  <p:slideViewPr>
    <p:cSldViewPr>
      <p:cViewPr varScale="1">
        <p:scale>
          <a:sx n="111" d="100"/>
          <a:sy n="111" d="100"/>
        </p:scale>
        <p:origin x="151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8/17/2020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295400" y="2209800"/>
            <a:ext cx="6553200" cy="2971800"/>
          </a:xfrm>
        </p:spPr>
        <p:txBody>
          <a:bodyPr/>
          <a:lstStyle/>
          <a:p>
            <a:r>
              <a:rPr lang="en-US" dirty="0"/>
              <a:t>How to work with control structures, exceptions, and regular expressions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0E908-4EBC-4CA4-B7D7-229D03AC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78921-E6E3-41E1-94BF-7E6979A94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switch statement with fall through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6286A-2F20-4EF6-AC2D-A438CBEFC8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switch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letterGrade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"A":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"B":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"Scholarship approved.";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"C":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"Application requires review.";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"D":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"F":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"Scholarship not approved.";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57850-C7E2-4F87-8CD9-9BEE26A92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1B971-B358-4B71-8CFF-66ED38C1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8B0CC-AC6F-4280-8055-21C0CA7E0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091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53F98-3A57-438E-B916-8AE10BE14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uses a switch statement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return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DA4D89-5B27-4258-893D-B53B81D066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getTimeOfDay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switch(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ampm.toUpperCase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case "AM":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"morning";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case "PM":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"evening";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default: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"invalid";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704A2-B9CE-4847-B7ED-19F826287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E3DD7-DB0C-4B43-9C44-0EDA0AAC4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33798-CAB6-462A-B96D-92126A605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13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D7D7A-AFA6-4A46-9CAA-BEA386922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Syntax of the conditional operator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0709D-DDD6-4946-A937-D14198B179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conditional_expression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?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value_if_true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value_if_false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1D0DB-DC8E-40D7-B243-94D1E38EE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54FBB-E330-42D1-975C-A35AE62BE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89B28-F072-44A2-B656-BA1A4ED6D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17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5D04B-A553-417C-A5DF-651573D0A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using the conditional operator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2DF56-AD6A-47E6-BC37-0C2E488C32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6962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Setting a string based on a comparison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 = ( age &gt;= 18 ) ? "Can vote" : "Cannot vote";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Calculating overtime pay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overtime = ( hours &gt; 40 ) ? ( hours - 40 ) * rate * 1.5 : 0;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Selecting a singular or plural ending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based on a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ending =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errorCount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1 ) ? "" : "s".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 = "Found "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error_count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error" + ending + ".";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Setting a value to 1 if it’s at a maximum value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value = ( value ==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? 1 : value + 1;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Returning one of two values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based on a comparison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 ( number &gt; highest ) ? highest : number;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10506-F48D-443A-94EB-46FEB774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960B4-195B-4C9B-9ABA-E2ECCF523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1F62B-C877-42DB-9E36-A0F0149A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81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4D869-DF57-480B-B0F5-D5A7D319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conditional operators can be rewritten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if statements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89233C-2467-4DA4-A433-5F526E70E6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 rewritten with an if statement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message;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age &gt;= 18 )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message = "Can vote";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message = "Cannot vote";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 rewritten with an if statement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value ==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value =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value = value + 1;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B40DB-8768-494E-83B4-A746B4622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20985-005C-449E-A0CD-6767711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F6908-E9B8-4772-9AD4-8D6A53430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713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EDF4-5433-49A6-B8FE-98F364D07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Non-Boolean values evaluated as false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A37F23-BEF5-4C24-9368-433322E8A4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0</a:t>
            </a:r>
            <a:endParaRPr lang="en-US" sz="20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"" (Empty string)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null</a:t>
            </a:r>
            <a:endParaRPr lang="en-US" sz="20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undefined</a:t>
            </a:r>
            <a:endParaRPr lang="en-US" sz="20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empty array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Non-Boolean values evaluated as true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number other than zero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string that isn’t empty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array that isn’t empty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symbol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BFBB6-A9DB-499B-89F2-D7407A7F6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DA5D0-7A63-4631-8967-F133A9472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08998-EAD7-4ADC-AC97-632EC7DE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62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BB008-5ACB-45D5-B99D-6532B366B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An if statement that checks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a variable is initialized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0FD67-556E-4C70-B7F1-809966F0B3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alert("Variable '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' is not initialized");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An if-else statement that checks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an empty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prompt("Please enter a name");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(name)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alert(name);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alert("You did not enter a name");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9FF33-C4FA-41D3-8F0D-C6B9DBDC4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9021A-8B6C-49B6-A32E-7D7D740B9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2D560-3EED-432C-96BE-B04AA755F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78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6C07-8FCA-4031-931B-92BE0BF3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An if statement that checks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existence of a property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ED4CD-992A-430E-9CBF-1A125A24D7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window.navigator.geolocation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// code that uses the geolocation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// of the window object's Navigator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8ECE4-579F-4E1A-9843-CDE090D6C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9D9F0-EAA9-4FD8-B643-C85E843EF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463FA-B7F1-421B-A534-067B31888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91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BF377-98C2-4AAA-AA10-182E87775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store a true or false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A842D-AFAC-41A8-9650-D9F71CB97A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Using the OR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selected = state === "CA" || state === "NC";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Using the AND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canVote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age &gt;= 18 &amp;&amp; citizen;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store a value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provide a default value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Using the OR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prompt("Please enter a name") || "N/A";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nullish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coalescing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prompt("Please enter a name") ?? "N/A";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CD64E-6598-45B0-9588-0759E78AD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AEE38-BC84-405C-A8D3-6587D9328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D1A5C-0769-4AFF-93F0-2115A2E69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154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C1419-CF51-49C6-BBED-B4CAD973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check for the existence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property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952412-E2DD-4B58-9021-EBBD9FE965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Using the AND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(window &amp;&amp;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window.navigator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&amp;&amp;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window.navigator.geolocation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... 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6: Using the optional chaining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window?.navigator?.geolocation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... 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5BF6E-1A35-448A-B0BD-54935BCB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FA437-77BF-47A6-9C76-F0903274E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6EFE9-B954-457A-B0D9-DE40C612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82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5214B-CFD4-4198-872A-A9752ABC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20D4C-30A5-45EF-92B3-B53715AFF4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identity operators in your control structures.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break and continue statements in your while, do-while, and for loops.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switch statements, including those that use fall through and default cases.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conditional operator for simple logic requirements.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 operators for selections.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try-catch statements to catch errors.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 and throw Error objects.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 regular expressions and use them to match patterns in strings.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65C1E-0E69-4D14-8C1C-609E5F5EF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D47B9-C622-4389-998E-9E4967369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5AB03-9E20-421C-9759-08967C9B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708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7ECDE-94D4-4057-A075-54967F160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store the value of a property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a default value if the property doesn’t exist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B7329-C241-4DAF-8A6E-4FE6327DB5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7: Using the AND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operators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initial = book &amp;&amp;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book.author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&amp;&amp;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book.author.middleInitial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|| "No Middle Initial";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8: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nullish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coalescing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optional chaining operators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initial = book?.author?.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middleInitial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??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"No Middle Initial";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C9CEB-2D80-4DF0-B9F0-F55FB75F6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C695D-0607-4167-9AD4-FE5A93740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677BA-4B6C-43BD-B3F4-39FF59DE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689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D2BB7-8222-4455-8678-B08A91A38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control structures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3EC2B-3237-4B02-8B77-79C8E50AFF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equality operators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 coercion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identity operators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switch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switch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fall through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conditional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truthy value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falsey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value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short-circuit evaluation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nullish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coalescing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optional chaining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B9D80-663A-4A4C-B4CB-60BB2237E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531CC-111A-415B-ADAB-E3FE8BC1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CDEC6-0BFC-4AA9-978E-C91D798A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35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55B7970-FC8F-440D-BCC7-E61B32548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user interface for the Invoice application</a:t>
            </a:r>
            <a:endParaRPr lang="en-US" dirty="0"/>
          </a:p>
        </p:txBody>
      </p:sp>
      <p:pic>
        <p:nvPicPr>
          <p:cNvPr id="9" name="Content Placeholder 8" descr="Refer to page 407 in textbook">
            <a:extLst>
              <a:ext uri="{FF2B5EF4-FFF2-40B4-BE49-F238E27FC236}">
                <a16:creationId xmlns:a16="http://schemas.microsoft.com/office/drawing/2014/main" id="{A3391455-24A5-4FE8-9F5F-DECA1D24F4D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51808"/>
            <a:ext cx="5895343" cy="387739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56301-ACE7-4CF2-9C8D-789873F3F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E2208-36C0-4722-BE23-75FA09970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CFCA-0EB9-4BFB-BD9A-73636ACF5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884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7986C-1483-405E-A2E9-69AD0AD3B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Invoice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1C4C8-8397-4665-896B-C93B0998BF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&lt;h1&gt;Invoice Total Calculator&lt;/h1&gt;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&lt;p&gt;Enter the two values that follow and click "Calculate".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for="type"&gt;Customer Type:&lt;/label&gt;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&lt;select id="type"&gt;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 value="reg"&gt;Regular&lt;/option&gt;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 value="loyal"&gt;Loyalty Program&lt;/option&gt;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 value="honored"&gt;Honored Citizen&lt;/option&gt;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&lt;/select&gt;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for="subtotal"&gt;Invoice Subtotal:&lt;/label&gt;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id="subtotal"&gt;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for="percent"&gt;Discount Percent:&lt;/label&gt;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id="percent" disabled&gt;%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0AD79-120C-452D-B96A-CE94738BC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EB5E3-0F85-43B4-8D31-5582D0700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177AE-0513-4AA4-AC0E-8653091B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17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D087C-BD69-4FB2-81F6-90B21C076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Invoice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68E01-3F2E-4A46-92FD-87E337D6DC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for="discount"&gt;Discount Amount:&lt;/label&gt;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id="discount" disabled&gt;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for="total"&gt;Invoice Total:&lt;/label&gt;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id="total" disabled&gt;&lt;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id="calculate" value="Calculate"&gt;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3852C-ED15-48E8-8313-F57B6E771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3D68E-35D1-4E74-979E-4A409F078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C8984-DA2F-4218-93FD-D82493F8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49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5F33F-8FE1-4DDC-8746-76BA21B3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Invoice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97C58-137A-4314-A41B-BA22813E86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calculateDiscount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(customer, subtotal)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switch(customer)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case "reg":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(subtotal &gt;= 100 &amp;&amp; subtotal &lt; 250)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.1;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 else if (subtotal &gt;= 250 &amp;&amp; subtotal &lt; 500)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 .25;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 else if (subtotal &gt;= 500)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.3;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case "loyal":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.3;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case "honored":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(subtotal &lt; 500) ? .4 : .5;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E41BB-74AD-4EED-9CC7-5EB4CBBF5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DC600-224C-4AF3-BE87-3DE9E5B2B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3607E-4DE6-40EA-8FA4-433BAE8D8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893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0B0B-D549-4E71-BC90-77F82A9E4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Invoice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08ED3-4289-43A9-9546-7593D5B8F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 document 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customerType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$("#type").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subtotal = $("#subtotal").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|| 0;  // default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subtotal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discountPercent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calculateDiscount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customerType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subtotal);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discountAmount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discountPercent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-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discountAmount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$("#subtotal").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subtotal.toFixed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$("#percent").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discountPercent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100).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$("#discount").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discountAmount.toFixed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invoiceTotal.toFixed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set focus on type drop-down when done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$("#type").focus();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type drop-down on initial load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$("#type").focus();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68C88-43AD-4F80-8AD4-713FB6854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44A99-CD40-4D3B-A418-C8D1269D7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BD72D-208E-47DA-9894-387F01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55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9A1E3-C5B8-422B-8043-32229025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try-catch statement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09AB8-CDE3-4881-8F00-C231EFF8E2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catch([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 finally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 ]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properties of Error objects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DB47C-DAAC-4F3A-A218-FC6943D79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1C145-EEC2-4F38-A81E-2653DDF05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713A2-1043-4914-98D4-455FB3114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58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1900-8ED8-447B-9929-51EDB6B39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try-catch statement for 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42782-618D-4BD5-87A0-2257BCEEA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(investment, rate, years)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try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rate /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catch(error)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 (error.name + ":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error.message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B53CE-94E6-42AC-90C3-5A22B5FFC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3315C-58AA-43AB-BB75-A8D4A942D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96FF9-8C92-499A-85C3-45EAE00B0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203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387E-8838-4EA7-8ACB-ABBCAE1BA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catch block that displays a custom message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AEB1D-A3FE-4953-9653-F6F9A70725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catch(error)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alert("The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has thrown an error." 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catch block with no error parameter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alert("The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function has thrown an error." 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2375A-E584-46F6-8EA8-2B5A7274D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C4A39-DAC1-45D5-ACE1-355C5596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271CE-1A96-49C2-B12E-C450FE549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432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6EEAF-7974-4DBF-9459-8351F457C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DCFB2-370D-4A01-8035-912449742A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type coercion and distinguish between the equality and identity operators.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break and continue statements in loops.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a switch statement.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a conditional operator as a replacement for an if statement.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non-Boolean values in conditions.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how the short-circuit evaluations of the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 operators can be used in selections.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try, catch, and finally blocks in a try-catch statement.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EA3A5-8601-4EA7-A08F-DCFE391A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D20B-2B15-4BC2-829C-6D87AF41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C3A23-C5DE-4C9B-A42C-7AB16EF12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88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FADE-CE70-41B7-96EC-AD063F096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 new Error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4CDCB-2BE8-4375-B8FC-C443F3F9F3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Error(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throw statement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throw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errorObject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FA7A0-6C11-4C82-9935-3ECA622D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DB915-FAB0-4EEC-B740-48374242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CD22B-6FD6-4D78-9C92-9ADC2A429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964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E370B-D638-4F5C-BA65-8B2FAF0B4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throws a new Error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E9AB1-2CD1-4266-B88B-3561B649E3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 investment, rate, years 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(investment) || investment &lt;= 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throw new Error(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requires investment greater than 0.");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(rate) || rate &lt;= 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throw new Error(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requires annual rate greater than 0.");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rate / 100;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0C807-E00C-451E-ADFA-3E71E094B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18054-099F-42D3-955A-6BB8031CE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ED320-6167-4095-9096-9611E3D76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355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A347B-E72B-4C51-8971-2F4D27A37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try-catch statement that catches the Error object </a:t>
            </a:r>
            <a:b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has been thrown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EFCC6-4F0D-40BC-8255-A860B58A48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").text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calculateFV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(investment, rate, years);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catch(error)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(error.name + ":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error.message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finally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$("investment").focus();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85404-FD75-46CD-8FD0-081463F71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7712A-6A1A-4401-A2CB-933039D59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8BD19-1F10-417F-A395-A79EC23A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32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B950F87-0F98-4A3D-8EA4-37745BDA6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error types in the Error hierarchy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CFBDF1-E607-4C49-B140-8EFC3E35C08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28194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176463" algn="l"/>
                <a:tab pos="2514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	Thrown when</a:t>
            </a: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RangeError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 numeric value has exceeded the allowable range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ReferenceError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 variable is read that hasn’t been defined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SyntaxError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 runtime syntax error is encountered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TypeError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type of a value is different from what was expected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29FF51-7826-4D59-8147-42F836E105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4114800"/>
            <a:ext cx="7391400" cy="1219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throws 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RangeError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throw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("Annual rate is invalid.");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06B17-C662-483F-BBA6-8863ACAC3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7BAFD-8212-4D4D-B3B2-8D6FC7B9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A3F4A-0BD8-4BC5-A5EE-2EDC0BD47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231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09360-8334-4F98-9D1A-693C123AD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reasons for using throw statements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B2418B-DBD7-483E-AB2E-DBCAE0DC5C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test the operation of a try-catch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throw an error from a function that lets the calling code know that one or more of the arguments that were passed are invalid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perform some processing after catching an error and then throw the error again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3AC08-C85A-4DF2-9C93-10E243238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A9563-7A21-41D0-83C9-CF0502BE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FD5C9-1CA1-40C7-9DE9-986AC168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896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A1165-A662-473B-B128-4B78DC9C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exception handling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E1A9D6-A822-4B7F-8214-AB812447EB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try-catch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exception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exception handling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try block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catch block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finally block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throw an exception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throw statement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9FF11-88F4-4689-81F8-1B9EB1DC3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08F47-E6C7-4E20-B221-092768164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BEC13-139D-4A8A-BBA6-4F6BC172E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965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B70BA-39A2-4B96-90D8-C40E51B55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ways to create a regular expression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137E7-4D0D-43DF-9956-74DC056ECA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constructor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"[, 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"]); 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coding a regular expression literal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flags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4682A-A248-4C6E-A006-F7373AB6D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30495-A760-4CA0-AEB5-EB6E37D5B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EA3CB-AE7A-4FB1-94C5-C59798295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325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68CE0-E051-419B-BD39-212287CEC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statements that create a regular expression that will find “Babbage”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0097F-5774-426A-B7FE-DBBB3830CE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using the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constructor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pattern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"Babbage"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coding a regular expression literal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pattern =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Babbage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6977C-1687-41E3-B068-F0D243713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29885-3228-4D27-AF1A-EE07FEA0F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D929A-CA1F-4F5C-BD6D-CC6D00E3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471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42D28-F6B3-47A2-AF4E-A0385A220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method of a regular expression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0689F-8441-4FF8-9D0F-1904362DE7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test() method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strings to test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inventor = "Charles Babbage";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programmer = "Ada Lovelace";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test() method to search for the pattern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(inventor) );     // displays true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(programmer) );   // displays false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D9E72-809C-47FF-B846-5AE16759C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4B45D-2011-4D94-B35D-C06D41681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95E8B-8AF3-4FD9-894D-BF563BED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390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012BB-B5D6-4B63-B7A2-1940BBCDD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case-insensitive regular expression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F6295-B919-4F09-A717-2D0773BA98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constructor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pattern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lovelace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coding a regular expression literal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pattern = 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lovelace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case-insensitive regular expression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(programmer) );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A27A6-A2B1-4396-AF68-DE49FCCB2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62788-1338-4B0F-B815-7C12A7BE9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D4D85-7CAD-41DE-8ED1-8981DA2E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7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C51D7-7E04-43E4-9ABF-098DD8BA6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317BC-422D-44F2-96BB-A1647D7083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8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how to create and throw Error objects.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8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regular expressions for matching patterns with strings.</a:t>
            </a:r>
          </a:p>
          <a:p>
            <a:pPr marL="457200" indent="-457200">
              <a:buFont typeface="+mj-lt"/>
              <a:buAutoNum type="arabicPeriod" startAt="8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B5C43-BEA7-48DA-8791-59F2DB0F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F8682-FE94-4F81-AF98-D65073E89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8D6FA-DC4D-4A6C-B059-C6B52F4AE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665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55D5B1-D585-48FE-BEFD-66B7FECF9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 characters in regular expressions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CAAB58-8562-4937-9F61-26B5B8158B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36562" y="1061977"/>
            <a:ext cx="5469038" cy="4729223"/>
          </a:xfrm>
          <a:ln w="12700">
            <a:prstDash val="solid"/>
          </a:ln>
        </p:spPr>
        <p:txBody>
          <a:bodyPr/>
          <a:lstStyle/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	Matches</a:t>
            </a: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\\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Backslash character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\/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Forward slash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\t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Tab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\n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Newline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\r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Carriage return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\f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Form feed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\v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Vertical tab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[\b]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Backspace (the only special character that must be inside brackets)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u</a:t>
            </a:r>
            <a:r>
              <a:rPr lang="en-US" sz="12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dddd</a:t>
            </a:r>
            <a:r>
              <a:rPr lang="en-US" sz="7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Unicode character whose value is the four hexadecimal digits.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3988" marR="0" indent="-1423988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x</a:t>
            </a:r>
            <a:r>
              <a:rPr lang="en-US" sz="12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dd</a:t>
            </a:r>
            <a:r>
              <a:rPr lang="en-US" sz="7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Latin-1 character whose value is the two hexadecimal digits. Equivalent to </a:t>
            </a: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\u00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dd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7971A-1B5D-4606-A7D4-EAED61C36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Murach's</a:t>
            </a:r>
            <a:r>
              <a:rPr lang="en-US" dirty="0"/>
              <a:t> JavaScript &amp; jQuery (4th Ed)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29608-A890-4F26-AAFC-C453533EB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2020, Mike Murach &amp; Associates,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C0A74-DA96-4859-BC44-6E396B50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854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526CB-E02F-495D-B801-F52A13F93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match special characters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F146D-2B8E-478F-9D8C-6B53B1FC09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string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"©2020 MMA Inc.\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rights reserved (8/2020).";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\/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/.test(string)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matches / and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\xA9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/.test(string)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matches © and displays true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pattern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\\\\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  // same as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(string) 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false since there's no \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23777-B17F-46C8-A8A7-0F4B421BD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5CCB4-6188-41DA-8B47-772090301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1D441-F2E0-4444-B3BF-6A48FAB5C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7917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AF5FE5-3928-4BCD-B864-B71BB96AD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characters in regular expressions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A88B34-AAC8-46CC-96A9-4EC12CCBB8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04900" y="1066800"/>
            <a:ext cx="7048500" cy="4876800"/>
          </a:xfrm>
          <a:ln w="12700">
            <a:prstDash val="solid"/>
          </a:ln>
        </p:spPr>
        <p:txBody>
          <a:bodyPr/>
          <a:lstStyle/>
          <a:p>
            <a:pPr marL="571500" marR="0" indent="-5715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17145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	Matches</a:t>
            </a: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.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except a newline (use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\.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period)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 ]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in the brackets (use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\[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\]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bracket)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[^ ]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not in the brackets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[a-z]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in the range of characters when used inside brackets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\w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letter, number, or the underscore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\W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that’s not a letter, number, or the underscore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4239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\d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digit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\D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that’s not a digit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whitespace character (space, tab, newline, carriage return, form feed, or vertical tab)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 character that’s not whitespace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35EE8-0155-429A-94BC-FB2619DE7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295BF-C4CA-4BB0-B4DE-541A96BDC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F9BF0-D273-47FB-9B1D-F2F83D28A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742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2808-2671-4E7F-B744-5D33574FC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match types of characters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6D6827-153F-47FA-9AA0-6AE260E6E9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string = "The product code is MBT-3461.";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MB.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/.test(string) );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MB[TF]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/.test(string) );        // displays true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MBT-\W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/.test(string) );        // displays false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B4A8D-3FD3-4ABE-B64C-7BDD2306E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35D39-7C64-4E35-8D47-D184B5DCE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A5ECD-17B8-42A5-BF44-EC89287F4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6826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F0929B0-C417-4AA2-839E-E23D3EBB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 positions in regular expressions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DF3D3F7-D52C-4973-9117-C79015AAD3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143000"/>
            <a:ext cx="7010400" cy="2819400"/>
          </a:xfrm>
          <a:ln w="12700">
            <a:prstDash val="solid"/>
          </a:ln>
        </p:spPr>
        <p:txBody>
          <a:bodyPr/>
          <a:lstStyle/>
          <a:p>
            <a:pPr marL="571500" marR="0" indent="-571500">
              <a:spcBef>
                <a:spcPts val="600"/>
              </a:spcBef>
              <a:spcAft>
                <a:spcPts val="600"/>
              </a:spcAft>
              <a:tabLst>
                <a:tab pos="1262063" algn="l"/>
                <a:tab pos="1600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	Matches</a:t>
            </a: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262063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^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beginning of the string (use 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\^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caret)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262063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$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end of the string (use 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\$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dollar sign)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262063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\b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Word characters that aren’t followed or preceded by a word character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262063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\B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Word characters that are followed or preceded by a word character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AE8EB-1440-4D56-8F77-91869E615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F4A4B-505C-4620-9774-7C803A48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60D18-8B17-4619-9495-6B3099B2B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2800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1C16-B560-45AE-A63A-FBA79B722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match string positions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86150E-644B-4957-B213-84E4F29667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inventor = "Charles Babbage";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^Charles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/.test(inventor) );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Babbage$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/.test(inventor) );     // displays true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^Babbage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/.test(inventor) );     // displays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programmer = "Ada Lovelace";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/.test(programmer) );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Ad\b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/.test(programmer) );       // displays false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40CCB-539B-4B73-8F31-39C6666FF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27D49-EDEB-446E-A943-4E1CE93A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9CC1D-D921-4BC3-B953-3643B915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943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204A785-4DD3-435B-BED7-372801D0A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group and match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subpatterns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E8ABB7-F15B-4EAD-946A-3BA867794B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066800"/>
            <a:ext cx="7086600" cy="2362200"/>
          </a:xfrm>
          <a:ln w="12700"/>
        </p:spPr>
        <p:txBody>
          <a:bodyPr/>
          <a:lstStyle/>
          <a:p>
            <a:pPr marL="1828800" marR="0" indent="-18288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	Matches</a:t>
            </a:r>
          </a:p>
          <a:p>
            <a:pPr marL="1828800" marR="0" indent="-18288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subpattern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Creates a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(use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\(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parenthesis)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 indent="-18288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|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Matches either the left or right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(use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\|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vertical bar)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 indent="-18288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Matches the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the specified position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4ADF02F-1CD4-4476-A2F4-E1121D3ED2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3581400"/>
            <a:ext cx="7391400" cy="149673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"Rob Robertson";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^(Rob)|(Bob)\b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/.test(name) );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^(\w\w\w) \1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/.test(name) ); 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60CA3-12C0-4F03-803F-F156AB71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B3533-0498-4F5D-A611-83DAC3F5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93E3E-4548-4B2B-9E22-E28F584B2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7407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357494B-89B9-4C66-85CB-948AADCFA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Repeating patterns in regular expressions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269811-4FD2-4FF3-B1DD-4BD206A1B9C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143000"/>
            <a:ext cx="7239000" cy="3429000"/>
          </a:xfrm>
          <a:ln w="12700"/>
        </p:spPr>
        <p:txBody>
          <a:bodyPr/>
          <a:lstStyle/>
          <a:p>
            <a:pPr marL="571500" marR="0" indent="-5715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17145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	Matches</a:t>
            </a: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Pattern must repeat exactly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times (use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\{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\}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match a brace)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,}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Pattern must repeat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 more times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must repeat from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times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?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Zero or one of the previous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(same as {0,1})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One or more of the previous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(same as {1,})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marR="0" indent="-1371600">
              <a:spcBef>
                <a:spcPts val="600"/>
              </a:spcBef>
              <a:spcAft>
                <a:spcPts val="600"/>
              </a:spcAft>
              <a:tabLst>
                <a:tab pos="137795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*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Zero or more of the previous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(same as {0,})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3DA56-A9B9-4B37-8B3B-B155DE54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0C7A7-9507-40EA-85F4-17216A507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94645-D210-4107-979C-C754D6981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0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FAD9F-6D8D-496D-85EF-FA343FB96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match a repeating pattern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D1F0-1968-406B-B023-4B024810FC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phone = "559-555-6627";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fax   = "(559) 555-6635";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^\d{3}-\d{3}-\d{4}$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/.test(phone)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^\(\d{3}\) ?\d{3}-\d{4}$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/.test(fax)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^(\d{3}-)|(\(\d{3}\) ?)\d{3}-\d{4}$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(phone) );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(fax) );     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ADC75-C1ED-4AA8-88FA-F2AECBE68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B7ED2-6557-45AD-BC43-F897DD794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C5987-7281-4A0A-BAC8-D249F7C2B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017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68127-2FB5-45C4-B6C2-9A4B63933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Regular expressions for testing validity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09B2D2-3401-43B1-8C20-22B465DBB5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pattern for testing phone numbers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this format: 999-999-9999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/^\d{3}-\d{3}-\d{4}$/</a:t>
            </a:r>
          </a:p>
          <a:p>
            <a:pPr marL="347345" marR="0">
              <a:spcBef>
                <a:spcPts val="6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pattern for testing credit card numbers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this format: 9999-9999-9999-9999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/^\d{4}-\d{4}-\d{4}-\d{4}$/</a:t>
            </a:r>
          </a:p>
          <a:p>
            <a:pPr marL="347345" marR="0">
              <a:spcBef>
                <a:spcPts val="6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pattern for testing zip codes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either of these formats: 99999 or 99999-9999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/^\d{5}(-\d{4})?$/</a:t>
            </a:r>
          </a:p>
          <a:p>
            <a:pPr marL="347345" marR="0">
              <a:spcBef>
                <a:spcPts val="6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pattern for testing emails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this format: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username@mailserver.domain</a:t>
            </a:r>
            <a:endParaRPr lang="en-US" sz="2000" b="1" spc="-10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/^[\w\.\-]+@[\w\.\-]+\.[a-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-Z]+$/</a:t>
            </a:r>
          </a:p>
          <a:p>
            <a:pPr marL="347345" marR="0">
              <a:spcBef>
                <a:spcPts val="6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pattern for testing dates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this format: mm/dd/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yyyy</a:t>
            </a:r>
            <a:endParaRPr lang="en-US" sz="2000" b="1" spc="-10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/^[01]?\d\/[0-3]\d\/\d{4}$/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E061C-DE96-4C1F-A178-5F6B29999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55674-AE40-43AB-B117-BC91031EC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2020, Mike Murach &amp; Associates,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A9244-01E3-421F-9A08-3AD7C3913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069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B09F7A-CA2D-4721-8D01-FAC38C00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equality operators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8DB4C03-E8CF-467F-958E-1F2D868A1B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172200" cy="1295400"/>
          </a:xfrm>
          <a:ln w="12700">
            <a:prstDash val="solid"/>
          </a:ln>
        </p:spPr>
        <p:txBody>
          <a:bodyPr/>
          <a:lstStyle/>
          <a:p>
            <a:pPr marL="2057400" marR="0" indent="-2057400" defTabSz="828675">
              <a:spcBef>
                <a:spcPts val="600"/>
              </a:spcBef>
              <a:spcAft>
                <a:spcPts val="600"/>
              </a:spcAft>
              <a:tabLst>
                <a:tab pos="1539875" algn="l"/>
                <a:tab pos="2057400" algn="l"/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Description	Example</a:t>
            </a: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1539875" algn="l"/>
                <a:tab pos="2057400" algn="l"/>
                <a:tab pos="18288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Equal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lastName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== "Hopper"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900"/>
              </a:spcAft>
              <a:tabLst>
                <a:tab pos="1539875" algn="l"/>
                <a:tab pos="2057400" algn="l"/>
                <a:tab pos="18288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!=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 equal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months != 0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5C013-EC2A-42D7-A59A-606DD30DA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56155-F376-4826-B88E-2A3409F3D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3A8ED-AF19-42C2-A9BC-E2CD35114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89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EEBA2-F829-418B-9545-2C9372C54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these expressions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B11E8-57B9-4DC1-885F-874A45CB4B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Testing a phone number for validity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phone = "559-555-6624";          // valid number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/^\d{3}-\d{3}-\d{4}$/;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(phone)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alert("Invalid phone number");     // not displayed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Testing a date for a valid format, but not for a valid month, day, and year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"8/10/220";          // invalid date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datePattern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/^[01]?\d\/[0-3]\d\/\d{4}$/;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this will match dates like 19/21/2020 and 9/39/2021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datePattern.test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alert("Invalid start date");       // displayed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FAD49-5154-4B1D-8950-7AD52E58E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8061B-267F-496E-A3D9-15698CF6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94B12-2CA9-49AD-8477-F105A34B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6751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7405A-AE0B-455C-BEE8-BFCDE9EBD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does more complete validation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an email address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C84933-A5AA-44D5-B4E6-3D3839A7A0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isEmail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email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email.length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=== 0)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parts 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email.split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("@");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parts.length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!== 2)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(parts[0].length &gt; 64)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(parts[1].length &gt; 255)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address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"(^[\\w!#$%&amp;'*+/=?^`{|}~-]+(\\.[\\w!#$%&amp;'*+/=?^`{|}~-]+)*$)";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quotedText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"(^\"(([^\\\\\"])|(\\\\[\\\\\"]))+\"$)";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localPart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address + "|" +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quotedText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!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localPart.test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(parts[0]) 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hostnames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"(([a-zA-Z0-9]\\.)|([a-zA-Z0-9][-a-zA-Z0-9]{0,62}[a-zA-Z0-9]\\.))+";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"[a-zA-Z0-9]{2,6}";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domainPart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("^" + hostnames +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"$");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!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domainPart.test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(parts[1]) 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isEmail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("grace@yahoo.com") );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isEmail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grace@yahoocom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);        // displays false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E8A39-8C58-4EE2-A9F1-3979716BE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6AD90-F490-4906-9C92-F2426C2FC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3A30B-7787-447A-AD18-E9633104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87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FB731-03D7-4355-8EA5-16977A94A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regular expressions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AD6F8-1CF8-4375-A853-1E47531D4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regular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pattern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regular expression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regular expression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flag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escape character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subpattern</a:t>
            </a:r>
            <a:endParaRPr lang="en-US" sz="20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quantifier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BB1E-AF97-4AA0-B00F-E061F6C2D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52E14-6E2B-43D3-94E9-83F7D02C0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041D9-A84E-4A02-A012-F8DD0A10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6168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C6DBABE-B499-4CC6-8A2F-38B859BD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Account Profile app with error messages</a:t>
            </a:r>
            <a:endParaRPr lang="en-US" dirty="0"/>
          </a:p>
        </p:txBody>
      </p:sp>
      <p:pic>
        <p:nvPicPr>
          <p:cNvPr id="9" name="Content Placeholder 8" descr="Refer to page 423 in textbook">
            <a:extLst>
              <a:ext uri="{FF2B5EF4-FFF2-40B4-BE49-F238E27FC236}">
                <a16:creationId xmlns:a16="http://schemas.microsoft.com/office/drawing/2014/main" id="{72632BF1-A513-41EF-B03E-7370D2CB02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00620" y="1066800"/>
            <a:ext cx="6742760" cy="23532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49BAD-C613-44B5-8AD5-4ED666762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7DE19-2882-41AE-845F-A9F8CD622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9B889-CEAF-497D-AF9A-8CACB521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804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8CCCC-17B1-41D3-B3CD-6BAC71E45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Account Profile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70492-5413-45F5-98DF-ACECA93B73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&lt;h1&gt;My Account Profile&lt;/h1&gt;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for="email"&gt;E-Mail:&lt;/label&gt;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name="email" id="email"&gt;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&lt;span&gt;&lt;/span&gt;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for="phone"&gt;Mobile phone:&lt;/label&gt;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name="phone" id="phone"&gt;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&lt;span&gt;&lt;/span&gt;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for="zip"&gt;ZIP Code:&lt;/label&gt;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name="zip" id="zip"&gt;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&lt;span&gt;&lt;/span&gt;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C69D7-0138-4A11-96A4-BBD8BAFFC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3AD00-29FE-4B3B-B2B5-EAF263FDC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717D3-35D8-4A78-BD22-C7E8B93E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1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0AF3F-41E9-4459-B15B-1EF97AE79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Account Profile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D5E4-5476-48BE-83FD-89673DB037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5111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for="dob"&gt;Date of Birth:&lt;/label&gt;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name="dob" id="dob"&gt;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&lt;span&gt;&lt;/span&gt;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id="save" value="Save"&gt;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5833D-9EAE-48D1-A2CC-D7117C414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17073-4925-4DCA-8401-DA656ED2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4A246-0D25-4B60-89D2-1665046A2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2933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407DC-1039-4BE3-A5F0-2318EF9BA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9149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Account Profile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102C4-5346-44C8-BA4E-E258F3C0B1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(date,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datePattern.test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(date))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date.split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("/");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month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[0]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day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month &lt; 1 || month &gt; 12 )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day &gt; 31 ) { return false;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 document 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 "#save" 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$("span").text("");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values entered by user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 = $("#email").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phone = $("#phone").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zip = $("#zip").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dob = $("#dob").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3C583-8F9B-4FA3-B3A1-D6DA0C6C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04E7E-5721-4898-B4FE-DA0CCC2CB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6A534-C319-48FF-95BF-106A0109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066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A9D86-73B5-4996-BC28-E35E0F19D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9149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Account Profile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C793AD-C5CA-4093-AAFC-68F8569AA0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1203325" marR="0" indent="-85725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regular expressions for validity testing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/^[\w\.\-]+@[\w\.\-]+\.[a-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-Z]+$/;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/^\d{3}-\d{3}-\d{4}$/;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zipPattern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/^\d{5}(-\d{4})?$/;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/^[01]?\d\/[0-3]\d\/\d{4}$/;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check user entries for validity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email === "" || 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emailPattern.test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(email)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$("#email").next().text(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a valid email.");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phone === "" || 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phonePattern.test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(phone)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$("#phone").next().text(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a phone number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"in NNN-NNN-NNNN format.");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zip === "" || 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zipPattern.test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(zip)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$("#zip").next().text(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a valid zip code.");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6C85A-917D-4FB8-92BF-2971BA069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8D5AE-BFF1-4C41-94DD-DDEE705A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FC395-5BE0-4187-8AFA-A643CE711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462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8303E-CD4E-41C0-8B81-ACE25161B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9149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Account Profile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26068-4AD2-4DBC-8B73-83EE6A1F0B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if ( dob === "" || 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(dob,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$("#dob").next().text(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a valid date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"in MM/DD/YYYY format.");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code that saves profile info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$("#email").focus();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initial load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$("#email").focus();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8C9F0-576D-48A7-A887-882DCA918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ACC92-D749-4B0F-909A-F072CE0C2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B183F-7407-4000-B2C1-2C75FF388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13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5665C-C634-42E7-AFA2-068FEE9E8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identity operators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FD2092-32CB-4049-AD74-696E136B888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248400" cy="1295400"/>
          </a:xfrm>
          <a:ln w="12700">
            <a:prstDash val="solid"/>
          </a:ln>
        </p:spPr>
        <p:txBody>
          <a:bodyPr/>
          <a:lstStyle/>
          <a:p>
            <a:pPr marL="2057400" marR="0" indent="-2057400" defTabSz="828675">
              <a:spcBef>
                <a:spcPts val="600"/>
              </a:spcBef>
              <a:spcAft>
                <a:spcPts val="600"/>
              </a:spcAft>
              <a:tabLst>
                <a:tab pos="1539875" algn="l"/>
                <a:tab pos="2057400" algn="l"/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Description	Example</a:t>
            </a: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1539875" algn="l"/>
                <a:tab pos="2057400" algn="l"/>
                <a:tab pos="18288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===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Equal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lastName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=== "Hopper"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900"/>
              </a:spcAft>
              <a:tabLst>
                <a:tab pos="1539875" algn="l"/>
                <a:tab pos="2057400" algn="l"/>
                <a:tab pos="18288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!==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 equal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months !== 0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5185D-13C3-45BD-B65E-9275952E3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54D39-1BDB-4DBE-9786-B90163934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0647D-044A-4E93-903F-4E07D52B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91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000D-792B-4886-ACE2-1A2512D4C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The break statement in a while loop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3B0B75-F58E-4A4F-9E82-3DE50E31B1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number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(true)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number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prompt(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"Enter a number from 1 to 10.")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(number) || number &lt; 1 || number &gt; 10 )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alert("Invalid entry. Try again.");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alert(number);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43DA5-0AF0-4150-88E3-0447F2BD2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BC732-460A-41FB-8C76-6DB09D1A9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3A7A5-7C1B-43AD-9412-03292ADB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536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2138-549F-49AD-880B-D114DDF7D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The continue statement in a while loop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339C6-7F1D-4DDA-A11D-8AD13DFA8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sum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number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 number &lt;= 40 )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number++;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number % 5 !== 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continue;     // if number isn't divisible by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sum += number;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alert(sum);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sum of 5, 10, 15, 20, 25, 30, 35, 40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8FD1D-F3DF-4AB9-9A5A-8F95204CA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5E5D6-1E5D-496A-B12D-41D9B3D94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A0475-7FAA-4520-8448-EA7ED70D6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404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81167-C0B4-49E1-AE18-8752211E7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switch statement with a default case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973A0-E170-4597-A0E7-CCCA1A5A3B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switch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letterGrade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"A":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"well above average";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"B":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"above average";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"C":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"average";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"D":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"below average";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case "F":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"failing";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default: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message = "invalid grade";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break;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1D8DD-BEF0-4E1F-AEAC-29179FBB3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9ABED-DCA1-414C-9997-0762ADBD4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DF151-5BCA-40BF-9654-F18C88ADD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557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66</TotalTime>
  <Words>6013</Words>
  <Application>Microsoft Office PowerPoint</Application>
  <PresentationFormat>On-screen Show (4:3)</PresentationFormat>
  <Paragraphs>852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13</vt:lpstr>
      <vt:lpstr>Objectives (part 1)</vt:lpstr>
      <vt:lpstr>Objectives (part 2)</vt:lpstr>
      <vt:lpstr>Objectives (part 3)</vt:lpstr>
      <vt:lpstr>The equality operators</vt:lpstr>
      <vt:lpstr>The identity operators</vt:lpstr>
      <vt:lpstr>Example 1: The break statement in a while loop</vt:lpstr>
      <vt:lpstr>Example 2: The continue statement in a while loop</vt:lpstr>
      <vt:lpstr>A switch statement with a default case</vt:lpstr>
      <vt:lpstr>A switch statement with fall through</vt:lpstr>
      <vt:lpstr>A function that uses a switch statement  to return a value</vt:lpstr>
      <vt:lpstr>Syntax of the conditional operator</vt:lpstr>
      <vt:lpstr>Examples of using the conditional operator</vt:lpstr>
      <vt:lpstr>How conditional operators can be rewritten  with if statements</vt:lpstr>
      <vt:lpstr>Non-Boolean values evaluated as false</vt:lpstr>
      <vt:lpstr>Example 1: An if statement that checks  if a variable is initialized</vt:lpstr>
      <vt:lpstr>Example 3: An if statement that checks  for the existence of a property</vt:lpstr>
      <vt:lpstr>Statements that store a true or false value</vt:lpstr>
      <vt:lpstr>Statements that check for the existence  of a property</vt:lpstr>
      <vt:lpstr>Statements that store the value of a property  or a default value if the property doesn’t exist</vt:lpstr>
      <vt:lpstr>Terms related to control structures</vt:lpstr>
      <vt:lpstr>The user interface for the Invoice application</vt:lpstr>
      <vt:lpstr>The HTML for the Invoice application (part 1)</vt:lpstr>
      <vt:lpstr>The HTML for the Invoice application (part 2)</vt:lpstr>
      <vt:lpstr>The JavaScript for the Invoice application (part 1)</vt:lpstr>
      <vt:lpstr>The JavaScript for the Invoice application (part 2)</vt:lpstr>
      <vt:lpstr>The syntax for a try-catch statement</vt:lpstr>
      <vt:lpstr>A try-catch statement for a calculateFV() function</vt:lpstr>
      <vt:lpstr>A catch block that displays a custom message</vt:lpstr>
      <vt:lpstr>The syntax for creating a new Error object</vt:lpstr>
      <vt:lpstr>A calculateFV() method  that throws a new Error object</vt:lpstr>
      <vt:lpstr>A try-catch statement that catches the Error object  that has been thrown</vt:lpstr>
      <vt:lpstr>Some of the error types in the Error hierarchy</vt:lpstr>
      <vt:lpstr>Three reasons for using throw statements</vt:lpstr>
      <vt:lpstr>Terms related to exception handling</vt:lpstr>
      <vt:lpstr>Two ways to create a regular expression object</vt:lpstr>
      <vt:lpstr>Two statements that create a regular expression that will find “Babbage”</vt:lpstr>
      <vt:lpstr>One method of a regular expression</vt:lpstr>
      <vt:lpstr>How to create a case-insensitive regular expression</vt:lpstr>
      <vt:lpstr>Special characters in regular expressions</vt:lpstr>
      <vt:lpstr>How to match special characters</vt:lpstr>
      <vt:lpstr>Types of characters in regular expressions</vt:lpstr>
      <vt:lpstr>How to match types of characters</vt:lpstr>
      <vt:lpstr>String positions in regular expressions</vt:lpstr>
      <vt:lpstr>How to match string positions</vt:lpstr>
      <vt:lpstr>How to group and match subpatterns</vt:lpstr>
      <vt:lpstr>Repeating patterns in regular expressions</vt:lpstr>
      <vt:lpstr>How to match a repeating pattern</vt:lpstr>
      <vt:lpstr>Regular expressions for testing validity</vt:lpstr>
      <vt:lpstr>Examples that use these expressions</vt:lpstr>
      <vt:lpstr>A function that does more complete validation  of an email address</vt:lpstr>
      <vt:lpstr>Terms related to regular expressions</vt:lpstr>
      <vt:lpstr>The Account Profile app with error messages</vt:lpstr>
      <vt:lpstr>The HTML for the Account Profile app (part 1)</vt:lpstr>
      <vt:lpstr>The HTML for the Account Profile app (part 2)</vt:lpstr>
      <vt:lpstr>The JavaScript for the Account Profile app (part 1)</vt:lpstr>
      <vt:lpstr>The JavaScript for the Account Profile app (part 2)</vt:lpstr>
      <vt:lpstr>The JavaScript for the Account Profile app (part 3)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</dc:title>
  <dc:creator>Bethany Cabrera</dc:creator>
  <cp:lastModifiedBy>Anne Boehm</cp:lastModifiedBy>
  <cp:revision>13</cp:revision>
  <cp:lastPrinted>2016-01-14T23:03:16Z</cp:lastPrinted>
  <dcterms:created xsi:type="dcterms:W3CDTF">2020-08-17T20:26:01Z</dcterms:created>
  <dcterms:modified xsi:type="dcterms:W3CDTF">2020-08-17T23:38:40Z</dcterms:modified>
</cp:coreProperties>
</file>